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11088043" r:id="rId2"/>
    <p:sldId id="11088084" r:id="rId3"/>
    <p:sldId id="11088053" r:id="rId4"/>
    <p:sldId id="11088064" r:id="rId5"/>
    <p:sldId id="11088103" r:id="rId6"/>
    <p:sldId id="11088054" r:id="rId7"/>
    <p:sldId id="11088108" r:id="rId8"/>
    <p:sldId id="11088104" r:id="rId9"/>
    <p:sldId id="11088106" r:id="rId10"/>
    <p:sldId id="11088105" r:id="rId11"/>
    <p:sldId id="11088107" r:id="rId12"/>
    <p:sldId id="11088032" r:id="rId13"/>
  </p:sldIdLst>
  <p:sldSz cx="24384000" cy="13716000"/>
  <p:notesSz cx="9144000" cy="6858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407F"/>
    <a:srgbClr val="1E70C0"/>
    <a:srgbClr val="3E92AD"/>
    <a:srgbClr val="58B8A3"/>
    <a:srgbClr val="92D150"/>
    <a:srgbClr val="703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5213"/>
  </p:normalViewPr>
  <p:slideViewPr>
    <p:cSldViewPr snapToGrid="0" snapToObjects="1">
      <p:cViewPr varScale="1">
        <p:scale>
          <a:sx n="53" d="100"/>
          <a:sy n="53" d="100"/>
        </p:scale>
        <p:origin x="16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2" t="33113" r="60902" b="58819"/>
          <a:stretch>
            <a:fillRect/>
          </a:stretch>
        </p:blipFill>
        <p:spPr>
          <a:xfrm flipV="1">
            <a:off x="0" y="12881112"/>
            <a:ext cx="24384000" cy="8348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38"/>
          <a:stretch>
            <a:fillRect/>
          </a:stretch>
        </p:blipFill>
        <p:spPr>
          <a:xfrm>
            <a:off x="22104863" y="12928418"/>
            <a:ext cx="1205474" cy="740271"/>
          </a:xfrm>
          <a:prstGeom prst="rect">
            <a:avLst/>
          </a:prstGeom>
        </p:spPr>
      </p:pic>
      <p:sp>
        <p:nvSpPr>
          <p:cNvPr id="9" name="标题 8"/>
          <p:cNvSpPr>
            <a:spLocks noGrp="1"/>
          </p:cNvSpPr>
          <p:nvPr>
            <p:ph type="title"/>
          </p:nvPr>
        </p:nvSpPr>
        <p:spPr>
          <a:xfrm>
            <a:off x="1676400" y="1220107"/>
            <a:ext cx="21031200" cy="2651125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1E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12" name="内容占位符 11"/>
          <p:cNvSpPr>
            <a:spLocks noGrp="1"/>
          </p:cNvSpPr>
          <p:nvPr>
            <p:ph sz="quarter" idx="10" hasCustomPrompt="1"/>
          </p:nvPr>
        </p:nvSpPr>
        <p:spPr>
          <a:xfrm>
            <a:off x="1676400" y="4793342"/>
            <a:ext cx="21031200" cy="666160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1" lang="zh-CN" altLang="en-US" dirty="0"/>
              <a:t>编辑母版文本样式
第二级
第三级
第四级
第五级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" descr="Picture"/>
          <p:cNvPicPr>
            <a:picLocks noChangeAspect="1"/>
          </p:cNvPicPr>
          <p:nvPr/>
        </p:nvPicPr>
        <p:blipFill>
          <a:blip r:embed="rId2" cstate="print">
            <a:alphaModFix amt="53000"/>
          </a:blip>
          <a:stretch>
            <a:fillRect/>
          </a:stretch>
        </p:blipFill>
        <p:spPr>
          <a:xfrm>
            <a:off x="366283" y="1933312"/>
            <a:ext cx="23630112" cy="11782686"/>
          </a:xfrm>
          <a:prstGeom prst="rect">
            <a:avLst/>
          </a:prstGeom>
        </p:spPr>
      </p:pic>
      <p:pic>
        <p:nvPicPr>
          <p:cNvPr id="467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7900035"/>
            <a:ext cx="11876405" cy="5815965"/>
          </a:xfrm>
          <a:prstGeom prst="rect">
            <a:avLst/>
          </a:prstGeom>
        </p:spPr>
      </p:pic>
      <p:pic>
        <p:nvPicPr>
          <p:cNvPr id="929" name="Picture" descr="Pictur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272770" y="0"/>
            <a:ext cx="11111230" cy="3892550"/>
          </a:xfrm>
          <a:prstGeom prst="rect">
            <a:avLst/>
          </a:prstGeom>
        </p:spPr>
      </p:pic>
      <p:sp>
        <p:nvSpPr>
          <p:cNvPr id="7910" name="文本"/>
          <p:cNvSpPr>
            <a:spLocks noGrp="1"/>
          </p:cNvSpPr>
          <p:nvPr>
            <p:ph type="ctrTitle"/>
          </p:nvPr>
        </p:nvSpPr>
        <p:spPr>
          <a:xfrm>
            <a:off x="1798955" y="5240020"/>
            <a:ext cx="20519390" cy="15665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15385"/>
              </a:lnSpc>
            </a:pPr>
            <a:r>
              <a:rPr kumimoji="1" lang="zh-CN" sz="8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作品名称</a:t>
            </a:r>
            <a:r>
              <a:rPr kumimoji="1" lang="zh-CN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（应体现</a:t>
            </a:r>
            <a:r>
              <a:rPr kumimoji="1"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思路</a:t>
            </a:r>
            <a:r>
              <a:rPr kumimoji="1" lang="zh-CN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特点）</a:t>
            </a:r>
          </a:p>
        </p:txBody>
      </p:sp>
      <p:pic>
        <p:nvPicPr>
          <p:cNvPr id="8959" name="Picture" descr="Pictur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041211" y="7765785"/>
            <a:ext cx="4034876" cy="117218"/>
          </a:xfrm>
          <a:prstGeom prst="rect">
            <a:avLst/>
          </a:prstGeom>
        </p:spPr>
      </p:pic>
      <p:sp>
        <p:nvSpPr>
          <p:cNvPr id="9427" name="文本"/>
          <p:cNvSpPr>
            <a:spLocks noGrp="1"/>
          </p:cNvSpPr>
          <p:nvPr>
            <p:ph type="ctrTitle"/>
          </p:nvPr>
        </p:nvSpPr>
        <p:spPr>
          <a:xfrm>
            <a:off x="5439461" y="8352767"/>
            <a:ext cx="12097916" cy="5947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解答难题：</a:t>
            </a:r>
            <a:r>
              <a:rPr lang="en-US" altLang="zh-CN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XXXXXXXX</a:t>
            </a:r>
            <a:br>
              <a:rPr lang="en-US" altLang="zh-CN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</a:br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解题</a:t>
            </a:r>
            <a:r>
              <a:rPr lang="zh-CN" altLang="en-US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代表</a:t>
            </a:r>
            <a:r>
              <a:rPr lang="zh-CN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：</a:t>
            </a:r>
            <a:r>
              <a:rPr lang="en-US" altLang="zh-CN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 XXX</a:t>
            </a:r>
            <a:r>
              <a:rPr lang="zh-CN" altLang="en-US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（代表名称） </a:t>
            </a:r>
            <a:r>
              <a:rPr lang="en-US" altLang="zh-CN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-XXX</a:t>
            </a:r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（单位名称）</a:t>
            </a:r>
            <a:br>
              <a:rPr lang="en-US" altLang="zh-CN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</a:br>
            <a:r>
              <a:rPr lang="en-US" altLang="zh-CN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2023</a:t>
            </a:r>
            <a:r>
              <a:rPr lang="zh-CN" altLang="en-US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年</a:t>
            </a:r>
            <a:r>
              <a:rPr lang="en-US" altLang="zh-CN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X</a:t>
            </a:r>
            <a:r>
              <a:rPr lang="zh-CN" altLang="en-US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月</a:t>
            </a:r>
            <a:r>
              <a:rPr lang="en-US" altLang="zh-CN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X</a:t>
            </a:r>
            <a:r>
              <a:rPr lang="zh-CN" altLang="en-US" sz="4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libaba Sans" charset="-122"/>
              </a:rPr>
              <a:t>日</a:t>
            </a:r>
            <a:endParaRPr kumimoji="1" lang="en-US" altLang="zh-CN" sz="4000" b="0" i="0" u="none" spc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libaba Sans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36"/>
          <a:stretch>
            <a:fillRect/>
          </a:stretch>
        </p:blipFill>
        <p:spPr>
          <a:xfrm>
            <a:off x="9208770" y="1933575"/>
            <a:ext cx="5000625" cy="31121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36"/>
          <a:stretch>
            <a:fillRect/>
          </a:stretch>
        </p:blipFill>
        <p:spPr>
          <a:xfrm>
            <a:off x="20613609" y="127170"/>
            <a:ext cx="4141470" cy="2577465"/>
          </a:xfrm>
          <a:prstGeom prst="rect">
            <a:avLst/>
          </a:prstGeom>
        </p:spPr>
      </p:pic>
      <p:pic>
        <p:nvPicPr>
          <p:cNvPr id="926" name="Picture" descr="Picture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 rot="1740000">
            <a:off x="2741295" y="2574290"/>
            <a:ext cx="3143885" cy="2722880"/>
          </a:xfrm>
          <a:prstGeom prst="rect">
            <a:avLst/>
          </a:prstGeom>
          <a:effectLst>
            <a:outerShdw blurRad="467360" dist="307704" dir="3120000" algn="ctr">
              <a:srgbClr val="000000">
                <a:alpha val="28999"/>
              </a:srgbClr>
            </a:outerShdw>
          </a:effectLst>
        </p:spPr>
      </p:pic>
      <p:sp>
        <p:nvSpPr>
          <p:cNvPr id="1565" name="文本"/>
          <p:cNvSpPr>
            <a:spLocks noGrp="1"/>
          </p:cNvSpPr>
          <p:nvPr>
            <p:ph type="ctrTitle"/>
          </p:nvPr>
        </p:nvSpPr>
        <p:spPr>
          <a:xfrm>
            <a:off x="2964903" y="2704635"/>
            <a:ext cx="2551162" cy="167288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17525"/>
              </a:lnSpc>
            </a:pPr>
            <a:r>
              <a:rPr lang="zh-CN" altLang="en-US" sz="12000" b="1" i="0" u="none" spc="0" dirty="0">
                <a:solidFill>
                  <a:srgbClr val="3E92A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ZhenyanGB" charset="-122"/>
              </a:rPr>
              <a:t>0</a:t>
            </a:r>
            <a:r>
              <a:rPr lang="en-US" altLang="zh-CN" sz="12000" b="1" i="0" u="none" spc="0" dirty="0">
                <a:solidFill>
                  <a:srgbClr val="3E92A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ZhenyanGB" charset="-122"/>
              </a:rPr>
              <a:t>4</a:t>
            </a:r>
            <a:endParaRPr kumimoji="1" lang="en-US" altLang="zh-CN" sz="12000" b="1" i="0" u="none" spc="0" dirty="0">
              <a:solidFill>
                <a:srgbClr val="3E92A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ZhenyanGB" charset="-122"/>
            </a:endParaRPr>
          </a:p>
        </p:txBody>
      </p:sp>
      <p:sp>
        <p:nvSpPr>
          <p:cNvPr id="3" name="文本"/>
          <p:cNvSpPr>
            <a:spLocks noGrp="1"/>
          </p:cNvSpPr>
          <p:nvPr/>
        </p:nvSpPr>
        <p:spPr>
          <a:xfrm>
            <a:off x="6844665" y="2627630"/>
            <a:ext cx="10570845" cy="11944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kumimoji="1" lang="zh-CN" altLang="en-US" sz="9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线连接符 6"/>
          <p:cNvCxnSpPr/>
          <p:nvPr/>
        </p:nvCxnSpPr>
        <p:spPr>
          <a:xfrm>
            <a:off x="6844971" y="5274563"/>
            <a:ext cx="13173858" cy="0"/>
          </a:xfrm>
          <a:prstGeom prst="line">
            <a:avLst/>
          </a:prstGeom>
          <a:ln>
            <a:solidFill>
              <a:srgbClr val="3E92AD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58" name="文本"/>
          <p:cNvSpPr>
            <a:spLocks noGrp="1"/>
          </p:cNvSpPr>
          <p:nvPr/>
        </p:nvSpPr>
        <p:spPr>
          <a:xfrm>
            <a:off x="6844665" y="3474085"/>
            <a:ext cx="11473180" cy="11944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kumimoji="1" lang="zh-CN" altLang="en-US" sz="9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补充材料展示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补充材料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1676400" y="2586355"/>
            <a:ext cx="21031200" cy="6661785"/>
          </a:xfrm>
        </p:spPr>
        <p:txBody>
          <a:bodyPr/>
          <a:lstStyle/>
          <a:p>
            <a:pPr marL="0" indent="0" algn="l">
              <a:buClrTx/>
              <a:buSzTx/>
              <a:buNone/>
            </a:pPr>
            <a:r>
              <a:rPr lang="zh-CN" altLang="en-US" sz="3600" b="0" i="0" dirty="0">
                <a:solidFill>
                  <a:srgbClr val="000000"/>
                </a:solidFill>
                <a:latin typeface="微软雅黑 Light" panose="020B0502040204020203" charset="-122"/>
                <a:ea typeface="微软雅黑 Light" panose="020B0502040204020203" charset="-122"/>
              </a:rPr>
              <a:t>解题人员</a:t>
            </a:r>
            <a:r>
              <a:rPr lang="zh-CN" altLang="zh-CN" sz="3600" b="0" i="0" dirty="0">
                <a:solidFill>
                  <a:srgbClr val="000000"/>
                </a:solidFill>
                <a:latin typeface="微软雅黑 Light" panose="020B0502040204020203" charset="-122"/>
                <a:ea typeface="微软雅黑 Light" panose="020B0502040204020203" charset="-122"/>
              </a:rPr>
              <a:t>认为有必要呈现的辅助材料展示</a:t>
            </a:r>
            <a:r>
              <a:rPr lang="zh-CN" altLang="en-US" sz="3600" b="0" i="0" dirty="0">
                <a:solidFill>
                  <a:srgbClr val="000000"/>
                </a:solidFill>
                <a:latin typeface="微软雅黑 Light" panose="020B0502040204020203" charset="-122"/>
                <a:ea typeface="微软雅黑 Light" panose="020B0502040204020203" charset="-122"/>
              </a:rPr>
              <a:t>。</a:t>
            </a:r>
            <a:endParaRPr lang="en-US" altLang="zh-CN" sz="3600" b="0" i="0" dirty="0">
              <a:solidFill>
                <a:srgbClr val="000000"/>
              </a:solidFill>
              <a:latin typeface="微软雅黑 Light" panose="020B0502040204020203" charset="-122"/>
              <a:ea typeface="微软雅黑 Light" panose="020B0502040204020203" charset="-122"/>
            </a:endParaRPr>
          </a:p>
          <a:p>
            <a:pPr marL="0" indent="0" algn="l">
              <a:buClrTx/>
              <a:buSzTx/>
              <a:buNone/>
            </a:pPr>
            <a:r>
              <a:rPr kumimoji="1" lang="zh-CN" altLang="en-US" sz="3600" dirty="0">
                <a:solidFill>
                  <a:srgbClr val="000000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如材料无法通过</a:t>
            </a:r>
            <a:r>
              <a:rPr kumimoji="1" lang="en-US" altLang="zh-CN" sz="3600" dirty="0">
                <a:solidFill>
                  <a:srgbClr val="000000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PPT</a:t>
            </a:r>
            <a:r>
              <a:rPr kumimoji="1" lang="zh-CN" altLang="en-US" sz="3600" dirty="0">
                <a:solidFill>
                  <a:srgbClr val="000000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展示，请及时与联系人联系沟通。</a:t>
            </a:r>
            <a:endParaRPr kumimoji="1" lang="zh-CN" altLang="en-US" sz="3600" dirty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 descr="Picture"/>
          <p:cNvPicPr>
            <a:picLocks noChangeAspect="1"/>
          </p:cNvPicPr>
          <p:nvPr/>
        </p:nvPicPr>
        <p:blipFill>
          <a:blip r:embed="rId2" cstate="print">
            <a:alphaModFix amt="53000"/>
          </a:blip>
          <a:stretch>
            <a:fillRect/>
          </a:stretch>
        </p:blipFill>
        <p:spPr>
          <a:xfrm>
            <a:off x="376943" y="2052070"/>
            <a:ext cx="23630112" cy="11782686"/>
          </a:xfrm>
          <a:prstGeom prst="rect">
            <a:avLst/>
          </a:prstGeom>
        </p:spPr>
      </p:pic>
      <p:pic>
        <p:nvPicPr>
          <p:cNvPr id="467" name="Picture" descr="Pictur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7275975"/>
            <a:ext cx="13151070" cy="6440023"/>
          </a:xfrm>
          <a:prstGeom prst="rect">
            <a:avLst/>
          </a:prstGeom>
        </p:spPr>
      </p:pic>
      <p:pic>
        <p:nvPicPr>
          <p:cNvPr id="929" name="Picture" descr="Pictur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232929" y="0"/>
            <a:ext cx="13151070" cy="4606987"/>
          </a:xfrm>
          <a:prstGeom prst="rect">
            <a:avLst/>
          </a:prstGeom>
        </p:spPr>
      </p:pic>
      <p:sp>
        <p:nvSpPr>
          <p:cNvPr id="7910" name="文本"/>
          <p:cNvSpPr>
            <a:spLocks noGrp="1"/>
          </p:cNvSpPr>
          <p:nvPr>
            <p:ph type="ctrTitle"/>
          </p:nvPr>
        </p:nvSpPr>
        <p:spPr>
          <a:xfrm>
            <a:off x="4432299" y="5620234"/>
            <a:ext cx="15523480" cy="1284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15385"/>
              </a:lnSpc>
            </a:pPr>
            <a:r>
              <a:rPr lang="zh-CN" altLang="en-US" sz="11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Noto Sans S Chinese Black" charset="-122"/>
              </a:rPr>
              <a:t>T</a:t>
            </a:r>
            <a:r>
              <a:rPr lang="en-US" altLang="zh-CN" sz="11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Noto Sans S Chinese Black" charset="-122"/>
              </a:rPr>
              <a:t>HA</a:t>
            </a:r>
            <a:r>
              <a:rPr lang="zh-CN" altLang="en-US" sz="11000" b="0" i="0" u="none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Noto Sans S Chinese Black" charset="-122"/>
              </a:rPr>
              <a:t>NK YOU </a:t>
            </a:r>
            <a:endParaRPr kumimoji="1" lang="zh-CN" altLang="en-US" sz="11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962" name="Picture" descr="Pictur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174561" y="7884804"/>
            <a:ext cx="4034876" cy="11721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86"/>
          <a:stretch>
            <a:fillRect/>
          </a:stretch>
        </p:blipFill>
        <p:spPr>
          <a:xfrm>
            <a:off x="21140935" y="11515741"/>
            <a:ext cx="2866120" cy="18083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" descr="Picture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4" cstate="print"/>
          <a:srcRect t="40893"/>
          <a:stretch>
            <a:fillRect/>
          </a:stretch>
        </p:blipFill>
        <p:spPr>
          <a:xfrm>
            <a:off x="-35560" y="10948035"/>
            <a:ext cx="24724360" cy="2767965"/>
          </a:xfrm>
          <a:prstGeom prst="rect">
            <a:avLst/>
          </a:prstGeom>
        </p:spPr>
      </p:pic>
      <p:sp>
        <p:nvSpPr>
          <p:cNvPr id="18" name="椭圆 17"/>
          <p:cNvSpPr/>
          <p:nvPr/>
        </p:nvSpPr>
        <p:spPr>
          <a:xfrm>
            <a:off x="22233811" y="12466328"/>
            <a:ext cx="343256" cy="336740"/>
          </a:xfrm>
          <a:prstGeom prst="ellipse">
            <a:avLst/>
          </a:prstGeom>
          <a:solidFill>
            <a:srgbClr val="3E92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23001127" y="12029335"/>
            <a:ext cx="617076" cy="605363"/>
          </a:xfrm>
          <a:prstGeom prst="ellipse">
            <a:avLst/>
          </a:prstGeom>
          <a:solidFill>
            <a:srgbClr val="58B8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36"/>
          <a:stretch>
            <a:fillRect/>
          </a:stretch>
        </p:blipFill>
        <p:spPr>
          <a:xfrm>
            <a:off x="20613609" y="127170"/>
            <a:ext cx="4141470" cy="25774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07820" y="1501140"/>
            <a:ext cx="21268055" cy="5908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6000" b="1" kern="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解题</a:t>
            </a:r>
            <a:r>
              <a:rPr lang="zh-CN" altLang="zh-CN" sz="6000" b="1" kern="100" dirty="0">
                <a:solidFill>
                  <a:srgbClr val="C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要求：</a:t>
            </a:r>
            <a:endParaRPr lang="en-US" altLang="zh-CN" sz="6000" b="1" kern="100" dirty="0">
              <a:solidFill>
                <a:srgbClr val="C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algn="ctr" fontAlgn="auto">
              <a:lnSpc>
                <a:spcPct val="150000"/>
              </a:lnSpc>
            </a:pPr>
            <a:endParaRPr lang="en-US" altLang="zh-CN" sz="4800" b="1" kern="100" dirty="0">
              <a:solidFill>
                <a:srgbClr val="C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3600" kern="1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1</a:t>
            </a:r>
            <a:r>
              <a:rPr lang="zh-CN" altLang="en-US" sz="3600" kern="1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、</a:t>
            </a:r>
            <a:r>
              <a:rPr lang="zh-CN" altLang="zh-CN" sz="3600" kern="1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本模板供</a:t>
            </a:r>
            <a:r>
              <a:rPr lang="zh-CN" altLang="en-US" sz="3600" kern="1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参与新场景新技术领域难题解答</a:t>
            </a:r>
            <a:r>
              <a:rPr lang="zh-CN" altLang="zh-CN" sz="3600" kern="1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使用；</a:t>
            </a:r>
          </a:p>
          <a:p>
            <a:pPr indent="0" algn="just" fontAlgn="auto">
              <a:lnSpc>
                <a:spcPct val="150000"/>
              </a:lnSpc>
              <a:buNone/>
            </a:pPr>
            <a:r>
              <a:rPr lang="en-US" altLang="zh-CN" sz="3600" kern="1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2</a:t>
            </a:r>
            <a:r>
              <a:rPr lang="zh-CN" altLang="en-US" sz="3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、</a:t>
            </a:r>
            <a:r>
              <a:rPr lang="zh-CN" altLang="en-US" sz="3600" kern="100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内容排版及体现形式不作限制（手绘图也可作为解题素材之一，但需配备完整的说明字段，以确保作图表达内容传达到位）；</a:t>
            </a:r>
            <a:endParaRPr lang="en-US" altLang="zh-CN" sz="3600" kern="100" dirty="0"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indent="0" algn="just" fontAlgn="auto">
              <a:lnSpc>
                <a:spcPct val="150000"/>
              </a:lnSpc>
              <a:buNone/>
            </a:pPr>
            <a:r>
              <a:rPr lang="en-US" altLang="zh-CN" sz="3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3</a:t>
            </a:r>
            <a:r>
              <a:rPr lang="zh-CN" altLang="en-US" sz="36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、篇幅上限不作要求，各解题选手可根据需要自行调整，前提是能说明清楚思路即可；</a:t>
            </a:r>
            <a:endParaRPr lang="en-US" altLang="zh-CN" sz="3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36"/>
          <a:stretch>
            <a:fillRect/>
          </a:stretch>
        </p:blipFill>
        <p:spPr>
          <a:xfrm>
            <a:off x="20613609" y="127170"/>
            <a:ext cx="4141470" cy="2577465"/>
          </a:xfrm>
          <a:prstGeom prst="rect">
            <a:avLst/>
          </a:prstGeom>
        </p:spPr>
      </p:pic>
      <p:pic>
        <p:nvPicPr>
          <p:cNvPr id="7" name="Picture" descr="Picture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 rot="1740000">
            <a:off x="2741295" y="2574290"/>
            <a:ext cx="3143885" cy="2722880"/>
          </a:xfrm>
          <a:prstGeom prst="rect">
            <a:avLst/>
          </a:prstGeom>
          <a:effectLst>
            <a:outerShdw blurRad="467360" dist="307704" dir="3120000" algn="ctr">
              <a:srgbClr val="000000">
                <a:alpha val="28999"/>
              </a:srgbClr>
            </a:outerShdw>
          </a:effectLst>
        </p:spPr>
      </p:pic>
      <p:sp>
        <p:nvSpPr>
          <p:cNvPr id="8" name="文本"/>
          <p:cNvSpPr>
            <a:spLocks noGrp="1"/>
          </p:cNvSpPr>
          <p:nvPr>
            <p:ph type="ctrTitle"/>
          </p:nvPr>
        </p:nvSpPr>
        <p:spPr>
          <a:xfrm>
            <a:off x="2964903" y="2704635"/>
            <a:ext cx="2551162" cy="167288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17525"/>
              </a:lnSpc>
            </a:pPr>
            <a:r>
              <a:rPr lang="zh-CN" altLang="en-US" sz="12000" b="1" i="0" u="none" spc="0" dirty="0">
                <a:solidFill>
                  <a:srgbClr val="3E92A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ZhenyanGB" charset="-122"/>
              </a:rPr>
              <a:t>01</a:t>
            </a:r>
            <a:endParaRPr kumimoji="1" lang="zh-CN" altLang="en-US" sz="12000" b="1" dirty="0">
              <a:solidFill>
                <a:srgbClr val="3E92A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58" name="文本"/>
          <p:cNvSpPr>
            <a:spLocks noGrp="1"/>
          </p:cNvSpPr>
          <p:nvPr/>
        </p:nvSpPr>
        <p:spPr>
          <a:xfrm>
            <a:off x="6844971" y="3474361"/>
            <a:ext cx="10789886" cy="11941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1610"/>
              </a:lnSpc>
            </a:pPr>
            <a:r>
              <a:rPr kumimoji="1" lang="zh-CN" altLang="en-US" sz="9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解题人员</a:t>
            </a:r>
            <a:r>
              <a:rPr kumimoji="1" lang="en-US" altLang="zh-CN" sz="9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kumimoji="1" lang="zh-CN" altLang="en-US" sz="9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团队简介</a:t>
            </a:r>
            <a:endParaRPr kumimoji="1" lang="zh-CN" altLang="en-US" sz="9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线连接符 6"/>
          <p:cNvCxnSpPr/>
          <p:nvPr/>
        </p:nvCxnSpPr>
        <p:spPr>
          <a:xfrm>
            <a:off x="6844971" y="5274563"/>
            <a:ext cx="13173858" cy="0"/>
          </a:xfrm>
          <a:prstGeom prst="line">
            <a:avLst/>
          </a:prstGeom>
          <a:ln>
            <a:solidFill>
              <a:srgbClr val="3E92AD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文本"/>
          <p:cNvSpPr>
            <a:spLocks noGrp="1"/>
          </p:cNvSpPr>
          <p:nvPr/>
        </p:nvSpPr>
        <p:spPr>
          <a:xfrm>
            <a:off x="6844665" y="4235450"/>
            <a:ext cx="13173710" cy="12071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605"/>
              </a:lnSpc>
            </a:pPr>
            <a:endParaRPr kumimoji="1" lang="zh-CN" altLang="en-US" sz="3600" kern="1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2836497" y="3859350"/>
            <a:ext cx="5307094" cy="707612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0285364" y="3407968"/>
            <a:ext cx="2605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姓名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285364" y="4397130"/>
            <a:ext cx="797919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所属单位（若代表个人参与，可不填写）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0285364" y="5453438"/>
            <a:ext cx="12965723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个人简介，包括不限于学术研究、工作履历、擅长领域等。约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150~250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字</a:t>
            </a:r>
            <a:endParaRPr lang="en-US" sz="28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10285364" y="5215812"/>
            <a:ext cx="12965723" cy="0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标题 1"/>
          <p:cNvSpPr>
            <a:spLocks noGrp="1"/>
          </p:cNvSpPr>
          <p:nvPr>
            <p:ph type="title"/>
          </p:nvPr>
        </p:nvSpPr>
        <p:spPr>
          <a:xfrm>
            <a:off x="1676400" y="1220107"/>
            <a:ext cx="21031200" cy="2651125"/>
          </a:xfrm>
        </p:spPr>
        <p:txBody>
          <a:bodyPr/>
          <a:lstStyle/>
          <a:p>
            <a:r>
              <a:rPr kumimoji="1" lang="zh-CN" altLang="en-US" dirty="0"/>
              <a:t>个人介绍</a:t>
            </a:r>
            <a:r>
              <a:rPr kumimoji="1" lang="zh-CN" altLang="en-US" dirty="0">
                <a:solidFill>
                  <a:srgbClr val="FF0000"/>
                </a:solidFill>
                <a:cs typeface="+mn-cs"/>
                <a:sym typeface="+mn-ea"/>
              </a:rPr>
              <a:t>【</a:t>
            </a:r>
            <a:r>
              <a:rPr kumimoji="1" lang="en-US" altLang="zh-CN" dirty="0">
                <a:solidFill>
                  <a:srgbClr val="FF0000"/>
                </a:solidFill>
                <a:cs typeface="+mn-cs"/>
                <a:sym typeface="+mn-ea"/>
              </a:rPr>
              <a:t>1P</a:t>
            </a:r>
            <a:r>
              <a:rPr kumimoji="1" lang="zh-CN" altLang="en-US" dirty="0">
                <a:solidFill>
                  <a:srgbClr val="FF0000"/>
                </a:solidFill>
                <a:cs typeface="+mn-cs"/>
                <a:sym typeface="+mn-ea"/>
              </a:rPr>
              <a:t>】</a:t>
            </a:r>
            <a:endParaRPr kumimoji="1" lang="zh-CN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34E8BCE-3CF8-4DE8-BDAB-77A41C6F8564}"/>
              </a:ext>
            </a:extLst>
          </p:cNvPr>
          <p:cNvSpPr/>
          <p:nvPr/>
        </p:nvSpPr>
        <p:spPr>
          <a:xfrm>
            <a:off x="7916487" y="1077834"/>
            <a:ext cx="12139862" cy="8241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团队能力（人员）： 攻关团队阵型、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领军人物、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AI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能力、团队成功案例，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单位</a:t>
            </a:r>
            <a:r>
              <a:rPr kumimoji="1" lang="en-US" altLang="zh-CN" dirty="0"/>
              <a:t>/</a:t>
            </a:r>
            <a:r>
              <a:rPr kumimoji="1" lang="zh-CN" altLang="en-US" dirty="0"/>
              <a:t>团队介绍</a:t>
            </a:r>
            <a:r>
              <a:rPr kumimoji="1" lang="zh-CN" altLang="en-US" dirty="0">
                <a:solidFill>
                  <a:srgbClr val="FF0000"/>
                </a:solidFill>
                <a:cs typeface="+mn-cs"/>
                <a:sym typeface="+mn-ea"/>
              </a:rPr>
              <a:t>【</a:t>
            </a:r>
            <a:r>
              <a:rPr kumimoji="1" lang="en-US" altLang="zh-CN" dirty="0">
                <a:solidFill>
                  <a:srgbClr val="FF0000"/>
                </a:solidFill>
                <a:cs typeface="+mn-cs"/>
                <a:sym typeface="+mn-ea"/>
              </a:rPr>
              <a:t>1-2P</a:t>
            </a:r>
            <a:r>
              <a:rPr kumimoji="1" lang="zh-CN" altLang="en-US" dirty="0">
                <a:solidFill>
                  <a:srgbClr val="FF0000"/>
                </a:solidFill>
                <a:cs typeface="+mn-cs"/>
                <a:sym typeface="+mn-ea"/>
              </a:rPr>
              <a:t>】</a:t>
            </a:r>
            <a:br>
              <a:rPr kumimoji="1" lang="zh-CN" altLang="en-US" sz="3600" dirty="0">
                <a:solidFill>
                  <a:srgbClr val="FF0000"/>
                </a:solidFill>
                <a:sym typeface="+mn-ea"/>
              </a:rPr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1676400" y="2586355"/>
            <a:ext cx="21031200" cy="6661785"/>
          </a:xfrm>
        </p:spPr>
        <p:txBody>
          <a:bodyPr/>
          <a:lstStyle/>
          <a:p>
            <a:r>
              <a:rPr kumimoji="1" lang="en-US" altLang="zh-CN" sz="3600" dirty="0"/>
              <a:t>XXXXXXXXXXXX</a:t>
            </a:r>
            <a:r>
              <a:rPr kumimoji="1" lang="zh-CN" altLang="en-US" sz="3600" dirty="0"/>
              <a:t>，</a:t>
            </a:r>
            <a:r>
              <a:rPr kumimoji="1" lang="zh-CN" altLang="en-US" sz="3600" dirty="0">
                <a:sym typeface="+mn-ea"/>
              </a:rPr>
              <a:t>展开描述</a:t>
            </a:r>
            <a:endParaRPr kumimoji="1" lang="en-US" altLang="zh-CN" sz="3600" dirty="0">
              <a:sym typeface="+mn-ea"/>
            </a:endParaRPr>
          </a:p>
          <a:p>
            <a:r>
              <a:rPr kumimoji="1" lang="zh-CN" altLang="en-US" sz="3600" dirty="0">
                <a:solidFill>
                  <a:srgbClr val="FF0000"/>
                </a:solidFill>
                <a:sym typeface="+mn-ea"/>
              </a:rPr>
              <a:t>个人参与，可直接删除此页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36"/>
          <a:stretch>
            <a:fillRect/>
          </a:stretch>
        </p:blipFill>
        <p:spPr>
          <a:xfrm>
            <a:off x="20613609" y="127170"/>
            <a:ext cx="4141470" cy="2577465"/>
          </a:xfrm>
          <a:prstGeom prst="rect">
            <a:avLst/>
          </a:prstGeom>
        </p:spPr>
      </p:pic>
      <p:pic>
        <p:nvPicPr>
          <p:cNvPr id="926" name="Picture" descr="Picture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 rot="1740000">
            <a:off x="2741295" y="2574290"/>
            <a:ext cx="3143885" cy="2722880"/>
          </a:xfrm>
          <a:prstGeom prst="rect">
            <a:avLst/>
          </a:prstGeom>
          <a:effectLst>
            <a:outerShdw blurRad="467360" dist="307704" dir="3120000" algn="ctr">
              <a:srgbClr val="000000">
                <a:alpha val="28999"/>
              </a:srgbClr>
            </a:outerShdw>
          </a:effectLst>
        </p:spPr>
      </p:pic>
      <p:sp>
        <p:nvSpPr>
          <p:cNvPr id="1565" name="文本"/>
          <p:cNvSpPr>
            <a:spLocks noGrp="1"/>
          </p:cNvSpPr>
          <p:nvPr>
            <p:ph type="ctrTitle"/>
          </p:nvPr>
        </p:nvSpPr>
        <p:spPr>
          <a:xfrm>
            <a:off x="2964903" y="2704635"/>
            <a:ext cx="2551162" cy="167288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17525"/>
              </a:lnSpc>
            </a:pPr>
            <a:r>
              <a:rPr lang="zh-CN" altLang="en-US" sz="12000" b="1" i="0" u="none" spc="0" dirty="0">
                <a:solidFill>
                  <a:srgbClr val="3E92A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ZhenyanGB" charset="-122"/>
              </a:rPr>
              <a:t>0</a:t>
            </a:r>
            <a:r>
              <a:rPr lang="en-US" altLang="zh-CN" sz="12000" b="1" i="0" u="none" spc="0" dirty="0">
                <a:solidFill>
                  <a:srgbClr val="3E92A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ZhenyanGB" charset="-122"/>
              </a:rPr>
              <a:t>2</a:t>
            </a:r>
            <a:endParaRPr kumimoji="1" lang="en-US" altLang="zh-CN" sz="12000" b="1" i="0" u="none" spc="0" dirty="0">
              <a:solidFill>
                <a:srgbClr val="3E92A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ZhenyanGB" charset="-122"/>
            </a:endParaRPr>
          </a:p>
        </p:txBody>
      </p:sp>
      <p:sp>
        <p:nvSpPr>
          <p:cNvPr id="3" name="文本"/>
          <p:cNvSpPr>
            <a:spLocks noGrp="1"/>
          </p:cNvSpPr>
          <p:nvPr/>
        </p:nvSpPr>
        <p:spPr>
          <a:xfrm>
            <a:off x="6844665" y="2627630"/>
            <a:ext cx="10570845" cy="11944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kumimoji="1" lang="zh-CN" altLang="en-US" sz="9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线连接符 6"/>
          <p:cNvCxnSpPr/>
          <p:nvPr/>
        </p:nvCxnSpPr>
        <p:spPr>
          <a:xfrm>
            <a:off x="6844971" y="5274563"/>
            <a:ext cx="13173858" cy="0"/>
          </a:xfrm>
          <a:prstGeom prst="line">
            <a:avLst/>
          </a:prstGeom>
          <a:ln>
            <a:solidFill>
              <a:srgbClr val="3E92AD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58" name="文本"/>
          <p:cNvSpPr>
            <a:spLocks noGrp="1"/>
          </p:cNvSpPr>
          <p:nvPr/>
        </p:nvSpPr>
        <p:spPr>
          <a:xfrm>
            <a:off x="6844665" y="3474085"/>
            <a:ext cx="11473180" cy="11944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zh-CN" altLang="en-US" sz="9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解题思路讲解</a:t>
            </a:r>
            <a:endParaRPr kumimoji="1" lang="zh-CN" altLang="en-US" sz="9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EB7DB316-C72E-466B-89FA-94A6178454FA}"/>
              </a:ext>
            </a:extLst>
          </p:cNvPr>
          <p:cNvSpPr/>
          <p:nvPr/>
        </p:nvSpPr>
        <p:spPr>
          <a:xfrm>
            <a:off x="948902" y="1171138"/>
            <a:ext cx="21945603" cy="10152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4400" b="1">
                <a:solidFill>
                  <a:srgbClr val="00B0F0"/>
                </a:solidFill>
              </a:rPr>
              <a:t>解题思路提纲</a:t>
            </a:r>
            <a:r>
              <a:rPr lang="zh-CN" altLang="en-US" sz="4400" b="1" dirty="0">
                <a:solidFill>
                  <a:srgbClr val="00B0F0"/>
                </a:solidFill>
              </a:rPr>
              <a:t>：（适用</a:t>
            </a:r>
            <a:r>
              <a:rPr lang="en-US" altLang="zh-CN" sz="4400" b="1" dirty="0">
                <a:solidFill>
                  <a:srgbClr val="00B0F0"/>
                </a:solidFill>
              </a:rPr>
              <a:t>AI4E</a:t>
            </a:r>
            <a:r>
              <a:rPr lang="zh-CN" altLang="en-US" sz="4400" b="1" dirty="0">
                <a:solidFill>
                  <a:srgbClr val="00B0F0"/>
                </a:solidFill>
              </a:rPr>
              <a:t>相关难题 ）</a:t>
            </a:r>
            <a:endParaRPr lang="en-US" altLang="zh-CN" sz="4400" b="1" dirty="0">
              <a:solidFill>
                <a:srgbClr val="00B0F0"/>
              </a:solidFill>
            </a:endParaRPr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zh-CN" altLang="en-US" sz="3600" dirty="0"/>
              <a:t>题目理解（场景）： 对出题方场景、目标理解、使用方式理解 </a:t>
            </a:r>
            <a:endParaRPr lang="en-US" altLang="zh-CN" sz="3600" dirty="0"/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zh-CN" altLang="en-US" sz="3600" dirty="0"/>
              <a:t>技术路径（方法）： 技术可行性分析 </a:t>
            </a:r>
            <a:endParaRPr lang="en-US" altLang="zh-CN" sz="3600" dirty="0"/>
          </a:p>
          <a:p>
            <a:pPr lvl="1">
              <a:lnSpc>
                <a:spcPct val="200000"/>
              </a:lnSpc>
            </a:pPr>
            <a:r>
              <a:rPr lang="en-US" altLang="zh-CN" sz="3600" dirty="0"/>
              <a:t>2.1</a:t>
            </a:r>
            <a:r>
              <a:rPr lang="zh-CN" altLang="en-US" sz="3600" dirty="0"/>
              <a:t>）数据收集： 收集数据类型，评估数据集成熟度；</a:t>
            </a:r>
            <a:endParaRPr lang="en-US" altLang="zh-CN" sz="3600" dirty="0"/>
          </a:p>
          <a:p>
            <a:pPr lvl="1">
              <a:lnSpc>
                <a:spcPct val="200000"/>
              </a:lnSpc>
            </a:pPr>
            <a:r>
              <a:rPr lang="en-US" altLang="zh-CN" sz="3600" dirty="0"/>
              <a:t>2.2</a:t>
            </a:r>
            <a:r>
              <a:rPr lang="zh-CN" altLang="en-US" sz="3600" dirty="0"/>
              <a:t>）</a:t>
            </a:r>
            <a:r>
              <a:rPr lang="en-US" altLang="zh-CN" sz="3600" dirty="0"/>
              <a:t>AI</a:t>
            </a:r>
            <a:r>
              <a:rPr lang="zh-CN" altLang="en-US" sz="3600" dirty="0"/>
              <a:t>模型开发：如何进行</a:t>
            </a:r>
            <a:r>
              <a:rPr lang="en-US" altLang="zh-CN" sz="3600" dirty="0"/>
              <a:t>AI</a:t>
            </a:r>
            <a:r>
              <a:rPr lang="zh-CN" altLang="en-US" sz="3600" dirty="0"/>
              <a:t>模型选型或模型创新；</a:t>
            </a:r>
            <a:endParaRPr lang="en-US" altLang="zh-CN" sz="3600" dirty="0"/>
          </a:p>
          <a:p>
            <a:pPr lvl="1">
              <a:lnSpc>
                <a:spcPct val="200000"/>
              </a:lnSpc>
            </a:pPr>
            <a:r>
              <a:rPr lang="en-US" altLang="zh-CN" sz="3600" dirty="0"/>
              <a:t>2.3</a:t>
            </a:r>
            <a:r>
              <a:rPr lang="zh-CN" altLang="en-US" sz="3600" dirty="0"/>
              <a:t>） 模型应用： </a:t>
            </a:r>
            <a:r>
              <a:rPr lang="en-US" altLang="zh-CN" sz="3600" dirty="0"/>
              <a:t>AI</a:t>
            </a:r>
            <a:r>
              <a:rPr lang="zh-CN" altLang="en-US" sz="3600" dirty="0"/>
              <a:t>模型成果如何与客户工业软件集成和对接；</a:t>
            </a:r>
            <a:endParaRPr lang="en-US" altLang="zh-CN" sz="3600" dirty="0"/>
          </a:p>
          <a:p>
            <a:pPr lvl="1">
              <a:lnSpc>
                <a:spcPct val="200000"/>
              </a:lnSpc>
            </a:pPr>
            <a:r>
              <a:rPr lang="en-US" altLang="zh-CN" sz="3600" dirty="0"/>
              <a:t>2.4</a:t>
            </a:r>
            <a:r>
              <a:rPr lang="zh-CN" altLang="en-US" sz="3600" dirty="0"/>
              <a:t>）测试验证：如何评估</a:t>
            </a:r>
            <a:r>
              <a:rPr lang="en-US" altLang="zh-CN" sz="3600" dirty="0"/>
              <a:t>AI</a:t>
            </a:r>
            <a:r>
              <a:rPr lang="zh-CN" altLang="en-US" sz="3600" dirty="0"/>
              <a:t>模型的准确性和效率，在实际工业场景中验证模型精度和效率 </a:t>
            </a:r>
            <a:endParaRPr lang="en-US" altLang="zh-CN" sz="3600" dirty="0"/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zh-CN" altLang="en-US" sz="3600" dirty="0"/>
              <a:t>交付风险及应对策略：</a:t>
            </a:r>
            <a:endParaRPr lang="en-US" altLang="zh-CN" sz="3600" dirty="0"/>
          </a:p>
          <a:p>
            <a:pPr marL="742950" indent="-742950">
              <a:lnSpc>
                <a:spcPct val="200000"/>
              </a:lnSpc>
              <a:buFont typeface="+mj-lt"/>
              <a:buAutoNum type="arabicPeriod"/>
            </a:pPr>
            <a:r>
              <a:rPr lang="zh-CN" altLang="en-US" sz="3600" dirty="0"/>
              <a:t>其他诉求：</a:t>
            </a:r>
          </a:p>
        </p:txBody>
      </p:sp>
    </p:spTree>
    <p:extLst>
      <p:ext uri="{BB962C8B-B14F-4D97-AF65-F5344CB8AC3E}">
        <p14:creationId xmlns:p14="http://schemas.microsoft.com/office/powerpoint/2010/main" val="1416403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36"/>
          <a:stretch>
            <a:fillRect/>
          </a:stretch>
        </p:blipFill>
        <p:spPr>
          <a:xfrm>
            <a:off x="20613609" y="127170"/>
            <a:ext cx="4141470" cy="2577465"/>
          </a:xfrm>
          <a:prstGeom prst="rect">
            <a:avLst/>
          </a:prstGeom>
        </p:spPr>
      </p:pic>
      <p:pic>
        <p:nvPicPr>
          <p:cNvPr id="926" name="Picture" descr="Picture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 rot="1740000">
            <a:off x="2741295" y="2574290"/>
            <a:ext cx="3143885" cy="2722880"/>
          </a:xfrm>
          <a:prstGeom prst="rect">
            <a:avLst/>
          </a:prstGeom>
          <a:effectLst>
            <a:outerShdw blurRad="467360" dist="307704" dir="3120000" algn="ctr">
              <a:srgbClr val="000000">
                <a:alpha val="28999"/>
              </a:srgbClr>
            </a:outerShdw>
          </a:effectLst>
        </p:spPr>
      </p:pic>
      <p:sp>
        <p:nvSpPr>
          <p:cNvPr id="1565" name="文本"/>
          <p:cNvSpPr>
            <a:spLocks noGrp="1"/>
          </p:cNvSpPr>
          <p:nvPr>
            <p:ph type="ctrTitle"/>
          </p:nvPr>
        </p:nvSpPr>
        <p:spPr>
          <a:xfrm>
            <a:off x="2964903" y="2704635"/>
            <a:ext cx="2551162" cy="167288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ts val="17525"/>
              </a:lnSpc>
            </a:pPr>
            <a:r>
              <a:rPr lang="zh-CN" altLang="en-US" sz="12000" b="1" i="0" u="none" spc="0" dirty="0">
                <a:solidFill>
                  <a:srgbClr val="3E92A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ZhenyanGB" charset="-122"/>
              </a:rPr>
              <a:t>0</a:t>
            </a:r>
            <a:r>
              <a:rPr lang="en-US" altLang="zh-CN" sz="12000" b="1" i="0" u="none" spc="0" dirty="0">
                <a:solidFill>
                  <a:srgbClr val="3E92A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ZhenyanGB" charset="-122"/>
              </a:rPr>
              <a:t>3</a:t>
            </a:r>
            <a:endParaRPr kumimoji="1" lang="en-US" altLang="zh-CN" sz="12000" b="1" i="0" u="none" spc="0" dirty="0">
              <a:solidFill>
                <a:srgbClr val="3E92AD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ZhenyanGB" charset="-122"/>
            </a:endParaRPr>
          </a:p>
        </p:txBody>
      </p:sp>
      <p:sp>
        <p:nvSpPr>
          <p:cNvPr id="3" name="文本"/>
          <p:cNvSpPr>
            <a:spLocks noGrp="1"/>
          </p:cNvSpPr>
          <p:nvPr/>
        </p:nvSpPr>
        <p:spPr>
          <a:xfrm>
            <a:off x="6844665" y="2627630"/>
            <a:ext cx="10570845" cy="11944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endParaRPr kumimoji="1" lang="zh-CN" altLang="en-US" sz="9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线连接符 6"/>
          <p:cNvCxnSpPr/>
          <p:nvPr/>
        </p:nvCxnSpPr>
        <p:spPr>
          <a:xfrm>
            <a:off x="6844971" y="5274563"/>
            <a:ext cx="13173858" cy="0"/>
          </a:xfrm>
          <a:prstGeom prst="line">
            <a:avLst/>
          </a:prstGeom>
          <a:ln>
            <a:solidFill>
              <a:srgbClr val="3E92AD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58" name="文本"/>
          <p:cNvSpPr>
            <a:spLocks noGrp="1"/>
          </p:cNvSpPr>
          <p:nvPr/>
        </p:nvSpPr>
        <p:spPr>
          <a:xfrm>
            <a:off x="6844665" y="3474085"/>
            <a:ext cx="11473180" cy="11944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kumimoji="1" lang="zh-CN" altLang="en-US" sz="9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所需支持资源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思路方案所需资源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1676400" y="2586355"/>
            <a:ext cx="21031200" cy="6661785"/>
          </a:xfrm>
        </p:spPr>
        <p:txBody>
          <a:bodyPr/>
          <a:lstStyle/>
          <a:p>
            <a:pPr marL="0" indent="0" algn="l">
              <a:buClrTx/>
              <a:buSzTx/>
              <a:buNone/>
            </a:pPr>
            <a:r>
              <a:rPr kumimoji="1" lang="zh-CN" altLang="en-US" sz="3600" dirty="0"/>
              <a:t>可简述、罗列若要实现解题思路方案，届时所需要的相关支持资源，形式不限</a:t>
            </a:r>
            <a:endParaRPr kumimoji="1" lang="zh-CN" altLang="en-US" sz="36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81A58F7-CA3E-47D9-A42F-2AAF48BC76C8}"/>
              </a:ext>
            </a:extLst>
          </p:cNvPr>
          <p:cNvSpPr/>
          <p:nvPr/>
        </p:nvSpPr>
        <p:spPr>
          <a:xfrm>
            <a:off x="1810636" y="5237480"/>
            <a:ext cx="12753812" cy="1042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/>
              <a:t>算力需求： 评估算力规模，软硬件的规格数量，国产化程度；</a:t>
            </a:r>
            <a:endParaRPr lang="en-US" altLang="zh-CN" sz="36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45d1ca6-9382-4fe6-9078-9919c1a542ca"/>
  <p:tag name="COMMONDATA" val="eyJoZGlkIjoiYjY1OTVlMTk4ZTZiMDljYWI2OGE1NmZmNGNiMzQ0NDE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59,&quot;width&quot;:6522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725.828346456693,&quot;width&quot;:5457.075590551181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359,&quot;width&quot;:38936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6489.206299212598,&quot;width&quot;:10427.437795275591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59,&quot;width&quot;:6522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288,&quot;width&quot;:4951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59,&quot;width&quot;:6522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725.828346456693,&quot;width&quot;:5457.075590551181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059,&quot;width&quot;:6522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725.828346456693,&quot;width&quot;:5457.075590551181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397</Words>
  <Application>Microsoft Office PowerPoint</Application>
  <PresentationFormat>自定义</PresentationFormat>
  <Paragraphs>39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Alibaba Sans</vt:lpstr>
      <vt:lpstr>Noto Sans S Chinese Black</vt:lpstr>
      <vt:lpstr>ZhenyanGB</vt:lpstr>
      <vt:lpstr>微软雅黑</vt:lpstr>
      <vt:lpstr>微软雅黑 Light</vt:lpstr>
      <vt:lpstr>Arial</vt:lpstr>
      <vt:lpstr>Calibri</vt:lpstr>
      <vt:lpstr>Times New Roman</vt:lpstr>
      <vt:lpstr>Office Theme</vt:lpstr>
      <vt:lpstr>作品名称（应体现思路特点）</vt:lpstr>
      <vt:lpstr>PowerPoint 演示文稿</vt:lpstr>
      <vt:lpstr>01</vt:lpstr>
      <vt:lpstr>个人介绍【1P】</vt:lpstr>
      <vt:lpstr>单位/团队介绍【1-2P】 </vt:lpstr>
      <vt:lpstr>02</vt:lpstr>
      <vt:lpstr>PowerPoint 演示文稿</vt:lpstr>
      <vt:lpstr>03</vt:lpstr>
      <vt:lpstr>思路方案所需资源</vt:lpstr>
      <vt:lpstr>04</vt:lpstr>
      <vt:lpstr>补充材料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wangqianbin</dc:creator>
  <cp:lastModifiedBy>hulin (I)</cp:lastModifiedBy>
  <cp:revision>61</cp:revision>
  <dcterms:created xsi:type="dcterms:W3CDTF">2021-04-30T08:46:00Z</dcterms:created>
  <dcterms:modified xsi:type="dcterms:W3CDTF">2023-12-27T08:02:10Z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02EB36B7BEA54A949E621BF159E1E398</vt:lpwstr>
  </property>
  <property fmtid="{D5CDD505-2E9C-101B-9397-08002B2CF9AE}" pid="3" name="KSOProductBuildVer">
    <vt:lpwstr>2052-11.1.0.14309</vt:lpwstr>
  </property>
  <property fmtid="{D5CDD505-2E9C-101B-9397-08002B2CF9AE}" pid="4" name="_2015_ms_pID_725343">
    <vt:lpwstr>(3)MJDapO7ZE9B4TdHGVeNkKraDfybZJoUAV21GPGrSIj0yVEgYgrvVTKAw2yDApLz35sNydSl/
eVkooVFKi69bNE3tWT4ZYkTDvVjLtQ080Mm0KH+yHiP5GN6FafdNDz70RLrhYeGI7LDgR0v6
/PT4wwrOdJueG076Xr3q1XD/+ecYCQrL8pQCcCpglMhahEdt7dTLq4KMFMint3liHWumIAtr
r99Ta/4+dcN00luCwz</vt:lpwstr>
  </property>
  <property fmtid="{D5CDD505-2E9C-101B-9397-08002B2CF9AE}" pid="5" name="_2015_ms_pID_7253431">
    <vt:lpwstr>7wRqwTV2Gqn/oYfi3D8R9htnurRy6Ze0mdtH7t1K82cxP4gqysZ6Xm
iAi+oGROWGdKoJNgLFjrTtGe/9BQxCzUmyS1QpBTU2m7hjhWonO2fRJoDYUveOvgZ4Wpu57q
nvreyP2tdODGYNSV01ozkjfYPx63Eldj31ydHfkFRUkBzgPCrVUHEbh8YXG9TRuT7Ihx8iPy
Rbsx02V/g97c6HveaFW+v/g//lVaJ2Ene4cS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1703570120</vt:lpwstr>
  </property>
  <property fmtid="{D5CDD505-2E9C-101B-9397-08002B2CF9AE}" pid="10" name="_2015_ms_pID_7253432">
    <vt:lpwstr>yA==</vt:lpwstr>
  </property>
</Properties>
</file>